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handoutMasterIdLst>
    <p:handoutMasterId r:id="rId34"/>
  </p:handoutMasterIdLst>
  <p:sldIdLst>
    <p:sldId id="303" r:id="rId2"/>
    <p:sldId id="400" r:id="rId3"/>
    <p:sldId id="580" r:id="rId4"/>
    <p:sldId id="440" r:id="rId5"/>
    <p:sldId id="415" r:id="rId6"/>
    <p:sldId id="425" r:id="rId7"/>
    <p:sldId id="417" r:id="rId8"/>
    <p:sldId id="427" r:id="rId9"/>
    <p:sldId id="431" r:id="rId10"/>
    <p:sldId id="428" r:id="rId11"/>
    <p:sldId id="471" r:id="rId12"/>
    <p:sldId id="553" r:id="rId13"/>
    <p:sldId id="487" r:id="rId14"/>
    <p:sldId id="374" r:id="rId15"/>
    <p:sldId id="316" r:id="rId16"/>
    <p:sldId id="319" r:id="rId17"/>
    <p:sldId id="433" r:id="rId18"/>
    <p:sldId id="346" r:id="rId19"/>
    <p:sldId id="359" r:id="rId20"/>
    <p:sldId id="361" r:id="rId21"/>
    <p:sldId id="362" r:id="rId22"/>
    <p:sldId id="363" r:id="rId23"/>
    <p:sldId id="364" r:id="rId24"/>
    <p:sldId id="565" r:id="rId25"/>
    <p:sldId id="573" r:id="rId26"/>
    <p:sldId id="541" r:id="rId27"/>
    <p:sldId id="492" r:id="rId28"/>
    <p:sldId id="360" r:id="rId29"/>
    <p:sldId id="563" r:id="rId30"/>
    <p:sldId id="267" r:id="rId31"/>
    <p:sldId id="567" r:id="rId32"/>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48299"/>
  </p:normalViewPr>
  <p:slideViewPr>
    <p:cSldViewPr snapToGrid="0" snapToObjects="1">
      <p:cViewPr varScale="1">
        <p:scale>
          <a:sx n="100" d="100"/>
          <a:sy n="100" d="100"/>
        </p:scale>
        <p:origin x="6040" y="168"/>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9/19/21</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9/19/21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Greetings everyone.</a:t>
            </a:r>
          </a:p>
          <a:p>
            <a:endParaRPr lang="en-US" dirty="0">
              <a:sym typeface="Wingdings" pitchFamily="2" charset="2"/>
            </a:endParaRPr>
          </a:p>
          <a:p>
            <a:r>
              <a:rPr lang="en-US" dirty="0">
                <a:sym typeface="Wingdings" pitchFamily="2" charset="2"/>
              </a:rPr>
              <a:t>In this session we are going to cover an introduction to R, </a:t>
            </a:r>
            <a:r>
              <a:rPr lang="en-US" dirty="0" err="1">
                <a:sym typeface="Wingdings" pitchFamily="2" charset="2"/>
              </a:rPr>
              <a:t>Rstudio</a:t>
            </a:r>
            <a:r>
              <a:rPr lang="en-US" dirty="0">
                <a:sym typeface="Wingdings" pitchFamily="2" charset="2"/>
              </a:rPr>
              <a:t>, and R Markdown.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062557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will meet back together in a minute to see if we can fix this code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3806098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R Markdown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you saw it in the Welcome presentation.</a:t>
            </a:r>
          </a:p>
          <a:p>
            <a:endParaRPr lang="en-US" dirty="0"/>
          </a:p>
          <a:p>
            <a:r>
              <a:rPr lang="en-US" dirty="0"/>
              <a:t>The first step in the data analysis pipeline is to load the data into the environment so we can begin to tidy and transform that data.</a:t>
            </a:r>
          </a:p>
          <a:p>
            <a:endParaRPr lang="en-US" dirty="0"/>
          </a:p>
          <a:p>
            <a:r>
              <a:rPr lang="en-US" dirty="0"/>
              <a:t>In today’s course we will be using a de-identified data set consisting of COVID-19 laboratory test results from a microbiology lab.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13</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medical record numbers, and dates of birth for three fictional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mimic the narrative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15</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RStudio Server, you won’t need to install any packages for this course (we have installed them for you). But at times in this course you’ll need to load packages.</a:t>
            </a:r>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code construct is exceedingly common in R, so I want to spend a few minutes exploring it together</a:t>
            </a:r>
          </a:p>
          <a:p>
            <a:pPr marL="171450" indent="-171450">
              <a:buFontTx/>
              <a:buChar char="-"/>
            </a:pPr>
            <a:endParaRPr lang="en-US" baseline="0" dirty="0"/>
          </a:p>
          <a:p>
            <a:pPr marL="171450" indent="-171450">
              <a:buFontTx/>
              <a:buChar char="-"/>
            </a:pPr>
            <a:r>
              <a:rPr lang="en-US" baseline="0" dirty="0"/>
              <a:t>Previously we talked about the absolute value and sequence functions.</a:t>
            </a:r>
          </a:p>
          <a:p>
            <a:pPr marL="171450" indent="-171450">
              <a:buFontTx/>
              <a:buChar char="-"/>
            </a:pPr>
            <a:endParaRPr lang="en-US" baseline="0" dirty="0"/>
          </a:p>
          <a:p>
            <a:pPr marL="171450" indent="-171450">
              <a:buFontTx/>
              <a:buChar char="-"/>
            </a:pPr>
            <a:r>
              <a:rPr lang="en-US" baseline="0" dirty="0" err="1"/>
              <a:t>read_csv</a:t>
            </a:r>
            <a:r>
              <a:rPr lang="en-US" baseline="0" dirty="0"/>
              <a:t>() is also a function. Remember that functions are defined in packages. We loaded the </a:t>
            </a:r>
            <a:r>
              <a:rPr lang="en-US" baseline="0" dirty="0" err="1"/>
              <a:t>Tidyverse</a:t>
            </a:r>
            <a:r>
              <a:rPr lang="en-US" baseline="0" dirty="0"/>
              <a:t> package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may be familiar with functions from math class. A function takes an input, say an ‘x’ value and returns an output, say a ’y’ value. Functions in computer programming also take inputs and return outputs. But the inputs and outputs here are the arguments and objects that exist within the context of a programming language. </a:t>
            </a:r>
          </a:p>
          <a:p>
            <a:pPr marL="171450" indent="-171450">
              <a:buFontTx/>
              <a:buChar char="-"/>
            </a:pPr>
            <a:endParaRPr lang="en-US" baseline="0" dirty="0"/>
          </a:p>
          <a:p>
            <a:pPr marL="171450" indent="-171450">
              <a:buFontTx/>
              <a:buChar char="-"/>
            </a:pPr>
            <a:r>
              <a:rPr lang="en-US" baseline="0" dirty="0"/>
              <a:t>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with new schedule slide</a:t>
            </a:r>
          </a:p>
        </p:txBody>
      </p:sp>
    </p:spTree>
    <p:extLst>
      <p:ext uri="{BB962C8B-B14F-4D97-AF65-F5344CB8AC3E}">
        <p14:creationId xmlns:p14="http://schemas.microsoft.com/office/powerpoint/2010/main" val="3252429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we use commas to separate them (remember the multiple arguments of the sequence function). We’ll see additional examples of this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t>
            </a:r>
            <a:r>
              <a:rPr lang="en-US" dirty="0" err="1"/>
              <a:t>read_csv</a:t>
            </a:r>
            <a:r>
              <a:rPr lang="en-US" dirty="0"/>
              <a:t> function outputs a data frame (think table), but if we want to *capture* that data frame inside of a named object, we need to specify that explicitly.</a:t>
            </a:r>
            <a:r>
              <a:rPr lang="en-US" baseline="0" dirty="0"/>
              <a:t>  It is a great idea to capture the output of a function in an object so it can be used as the input for other functions, for example to summarize or visualize the data in the named object. </a:t>
            </a:r>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we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an R Markdown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714546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learning to create and edit R Markdown documents we discussed some basic coding vocabulary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-Packages (such as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which extend the functionality of R.  We us the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 function to install packages, and the library() function to load them into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-Functions do stuff on our behalf, they accept arguments, and we can store their output in named objects using the assignment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discussed and practiced importing data using the </a:t>
            </a:r>
            <a:r>
              <a:rPr lang="en-US" sz="1200" kern="1200" dirty="0" err="1">
                <a:solidFill>
                  <a:schemeClr val="tx1"/>
                </a:solidFill>
                <a:effectLst/>
                <a:latin typeface="+mn-lt"/>
                <a:ea typeface="+mn-ea"/>
                <a:cs typeface="+mn-cs"/>
              </a:rPr>
              <a:t>read_csv</a:t>
            </a:r>
            <a:r>
              <a:rPr lang="en-US" sz="1200" kern="1200" dirty="0">
                <a:solidFill>
                  <a:schemeClr val="tx1"/>
                </a:solidFill>
                <a:effectLst/>
                <a:latin typeface="+mn-lt"/>
                <a:ea typeface="+mn-ea"/>
                <a:cs typeface="+mn-cs"/>
              </a:rPr>
              <a:t>() function from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and explored this data visually</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helps with the grammar of importing data including other file types and those with other separators (like pipes “|” instead of commas).</a:t>
            </a:r>
          </a:p>
          <a:p>
            <a:endParaRPr lang="en-US" dirty="0"/>
          </a:p>
          <a:p>
            <a:r>
              <a:rPr lang="en-US" dirty="0"/>
              <a:t>The Data Import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a variety of other packages out there designed to deal with different file formats:</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variety of different databases directly in R to source your data.</a:t>
            </a:r>
          </a:p>
          <a:p>
            <a:endParaRPr lang="en-US" dirty="0"/>
          </a:p>
          <a:p>
            <a:r>
              <a:rPr lang="en-US" dirty="0"/>
              <a:t>If you use any of these, you may want to check out the tools to make database connections in R.</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2729601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 as well as some basic proficiency with coding fundamentals as they are implemented in R.</a:t>
            </a:r>
          </a:p>
          <a:p>
            <a:endParaRPr lang="en-US" dirty="0"/>
          </a:p>
          <a:p>
            <a:r>
              <a:rPr lang="en-US" dirty="0"/>
              <a:t>We will log into the R environment and learn about the how to execute code in the console.</a:t>
            </a:r>
          </a:p>
          <a:p>
            <a:endParaRPr lang="en-US" dirty="0"/>
          </a:p>
          <a:p>
            <a:r>
              <a:rPr lang="en-US" dirty="0"/>
              <a:t>Upon this we will layer concepts of functions and objects.  We will use some basic functions and make some objects.</a:t>
            </a:r>
          </a:p>
          <a:p>
            <a:endParaRPr lang="en-US" dirty="0"/>
          </a:p>
          <a:p>
            <a:r>
              <a:rPr lang="en-US" dirty="0"/>
              <a:t>Finally we will load data and interact with a </a:t>
            </a:r>
            <a:r>
              <a:rPr lang="en-US" dirty="0" err="1"/>
              <a:t>dataframe</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7667481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“knitting”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R Markdown documents can be “knitted” into a number of additional formats including PDF, Microsoft Word, PowerPoint, and even interactive dashboards.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30</a:t>
            </a:fld>
            <a:endParaRPr/>
          </a:p>
        </p:txBody>
      </p:sp>
    </p:spTree>
    <p:extLst>
      <p:ext uri="{BB962C8B-B14F-4D97-AF65-F5344CB8AC3E}">
        <p14:creationId xmlns:p14="http://schemas.microsoft.com/office/powerpoint/2010/main" val="25557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reticulate package provides an interface between R and python. </a:t>
            </a:r>
          </a:p>
          <a:p>
            <a:endParaRPr lang="en-US" dirty="0"/>
          </a:p>
          <a:p>
            <a:r>
              <a:rPr lang="en-US" dirty="0"/>
              <a:t>This means, you can mix code chunks written in R with code chunks written in Python.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does many things really well, but no programming language is perfect for all tasks.  It is great that R gives us tools to mix and match languages in different code chunks in situ.</a:t>
            </a:r>
          </a:p>
          <a:p>
            <a:endParaRPr lang="en-US" dirty="0"/>
          </a:p>
          <a:p>
            <a:r>
              <a:rPr lang="en-US" dirty="0"/>
              <a:t>For those of you new to coding, we recommend focusing on a single language to develop proficiency before moving on to another language.  This will shorten the learning curve for your first and future languages.</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execute our code by pressing the play button, the answer is returned below the code chunk.</a:t>
            </a:r>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1" baseline="0" dirty="0" err="1"/>
              <a:t>seq</a:t>
            </a:r>
            <a:r>
              <a:rPr lang="en-US" b="1" baseline="0" dirty="0"/>
              <a:t>()</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You can execute code without assigning it to an object however the output is not stored for future use.  If you want to revisit or reference the output of a particular line of code, assign it to an object using the assignment operator </a:t>
            </a:r>
            <a:r>
              <a:rPr lang="en-US" b="1" baseline="0" dirty="0"/>
              <a:t>&lt;-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create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716773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tiff"/><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9.tiff"/><Relationship Id="rId7" Type="http://schemas.openxmlformats.org/officeDocument/2006/relationships/image" Target="../media/image43.tiff"/><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tiff"/></Relationships>
</file>

<file path=ppt/slides/_rels/slide29.xml.rels><?xml version="1.0" encoding="UTF-8" standalone="yes"?>
<Relationships xmlns="http://schemas.openxmlformats.org/package/2006/relationships"><Relationship Id="rId3" Type="http://schemas.openxmlformats.org/officeDocument/2006/relationships/hyperlink" Target="https://db.rstudio.com/databases/"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7.png"/><Relationship Id="rId7"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Coding Basics and Importing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Joseph Rudolf</a:t>
            </a:r>
          </a:p>
          <a:p>
            <a:r>
              <a:rPr lang="en-US" sz="3200"/>
              <a:t>AACC </a:t>
            </a:r>
            <a:r>
              <a:rPr lang="en-US" sz="3200" dirty="0"/>
              <a:t>2021</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2A5A0BD8-96A5-9E4F-AD1C-FD8E8BDDCFCA}"/>
              </a:ext>
            </a:extLst>
          </p:cNvPr>
          <p:cNvPicPr>
            <a:picLocks noChangeAspect="1"/>
          </p:cNvPicPr>
          <p:nvPr/>
        </p:nvPicPr>
        <p:blipFill>
          <a:blip r:embed="rId3"/>
          <a:stretch>
            <a:fillRect/>
          </a:stretch>
        </p:blipFill>
        <p:spPr>
          <a:xfrm>
            <a:off x="6680200" y="3977032"/>
            <a:ext cx="4064000" cy="2413000"/>
          </a:xfrm>
          <a:prstGeom prst="rect">
            <a:avLst/>
          </a:prstGeom>
        </p:spPr>
      </p:pic>
      <p:pic>
        <p:nvPicPr>
          <p:cNvPr id="9" name="Picture 8">
            <a:extLst>
              <a:ext uri="{FF2B5EF4-FFF2-40B4-BE49-F238E27FC236}">
                <a16:creationId xmlns:a16="http://schemas.microsoft.com/office/drawing/2014/main" id="{F02A1889-69C5-4E4D-8AE7-A71A18A9B349}"/>
              </a:ext>
            </a:extLst>
          </p:cNvPr>
          <p:cNvPicPr>
            <a:picLocks noChangeAspect="1"/>
          </p:cNvPicPr>
          <p:nvPr/>
        </p:nvPicPr>
        <p:blipFill>
          <a:blip r:embed="rId4"/>
          <a:stretch>
            <a:fillRect/>
          </a:stretch>
        </p:blipFill>
        <p:spPr>
          <a:xfrm>
            <a:off x="1447801" y="3977032"/>
            <a:ext cx="4064000" cy="2413000"/>
          </a:xfrm>
          <a:prstGeom prst="rect">
            <a:avLst/>
          </a:prstGeom>
        </p:spPr>
      </p:pic>
    </p:spTree>
    <p:extLst>
      <p:ext uri="{BB962C8B-B14F-4D97-AF65-F5344CB8AC3E}">
        <p14:creationId xmlns:p14="http://schemas.microsoft.com/office/powerpoint/2010/main" val="1506857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422400"/>
            <a:ext cx="9720072" cy="3994151"/>
          </a:xfrm>
        </p:spPr>
        <p:txBody>
          <a:bodyPr>
            <a:normAutofit/>
          </a:bodyPr>
          <a:lstStyle/>
          <a:p>
            <a:pPr marL="0" indent="0">
              <a:buNone/>
            </a:pPr>
            <a:r>
              <a:rPr lang="en-US" sz="2400" dirty="0"/>
              <a:t>I’ve written some code to create a sequence from 0 to 500 in increments of 25 called sequence_of_25s.  Ultimately I want to calculate the median value of this sequence.  Unfortunately I’ve made some mistakes in my code and I am hoping you can help me find them.</a:t>
            </a:r>
          </a:p>
          <a:p>
            <a:pPr marL="0" indent="0">
              <a:buNone/>
            </a:pPr>
            <a:endParaRPr lang="en-US" sz="2400" dirty="0"/>
          </a:p>
          <a:p>
            <a:pPr marL="0" indent="0">
              <a:buNone/>
            </a:pPr>
            <a:endParaRPr lang="en-US" sz="2400" dirty="0"/>
          </a:p>
        </p:txBody>
      </p:sp>
      <p:pic>
        <p:nvPicPr>
          <p:cNvPr id="12" name="Picture 11">
            <a:extLst>
              <a:ext uri="{FF2B5EF4-FFF2-40B4-BE49-F238E27FC236}">
                <a16:creationId xmlns:a16="http://schemas.microsoft.com/office/drawing/2014/main" id="{404CF291-1B63-434A-9287-0F3809FAFC95}"/>
              </a:ext>
            </a:extLst>
          </p:cNvPr>
          <p:cNvPicPr>
            <a:picLocks noChangeAspect="1"/>
          </p:cNvPicPr>
          <p:nvPr/>
        </p:nvPicPr>
        <p:blipFill>
          <a:blip r:embed="rId3"/>
          <a:stretch>
            <a:fillRect/>
          </a:stretch>
        </p:blipFill>
        <p:spPr>
          <a:xfrm>
            <a:off x="2609850" y="3156967"/>
            <a:ext cx="6337300" cy="3505200"/>
          </a:xfrm>
          <a:prstGeom prst="rect">
            <a:avLst/>
          </a:prstGeom>
        </p:spPr>
      </p:pic>
    </p:spTree>
    <p:extLst>
      <p:ext uri="{BB962C8B-B14F-4D97-AF65-F5344CB8AC3E}">
        <p14:creationId xmlns:p14="http://schemas.microsoft.com/office/powerpoint/2010/main" val="2384464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Importing Data</a:t>
            </a:r>
          </a:p>
        </p:txBody>
      </p:sp>
    </p:spTree>
    <p:extLst>
      <p:ext uri="{BB962C8B-B14F-4D97-AF65-F5344CB8AC3E}">
        <p14:creationId xmlns:p14="http://schemas.microsoft.com/office/powerpoint/2010/main" val="180440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13</a:t>
            </a:fld>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57560" y="3812362"/>
            <a:ext cx="1454281"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986174"/>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objects and can be acted on like other objects</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2662170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7331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0156" y="3507699"/>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covid_testing</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covid_testing.csv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covid_testing</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16218" y="4538494"/>
            <a:ext cx="2528256" cy="369332"/>
          </a:xfrm>
          <a:prstGeom prst="rect">
            <a:avLst/>
          </a:prstGeom>
        </p:spPr>
        <p:txBody>
          <a:bodyPr wrap="none">
            <a:spAutoFit/>
          </a:bodyPr>
          <a:lstStyle/>
          <a:p>
            <a:r>
              <a:rPr lang="en-US" dirty="0" err="1">
                <a:solidFill>
                  <a:srgbClr val="0070C0"/>
                </a:solidFill>
                <a:latin typeface="Monaco" charset="0"/>
              </a:rPr>
              <a:t>covid_testing.csv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0"/>
            <a:ext cx="9720072" cy="1499616"/>
          </a:xfrm>
        </p:spPr>
        <p:txBody>
          <a:bodyPr/>
          <a:lstStyle/>
          <a:p>
            <a:r>
              <a:rPr lang="en-US" dirty="0"/>
              <a:t>Your Turn #2</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339195"/>
            <a:ext cx="11229474" cy="4933507"/>
          </a:xfrm>
          <a:prstGeom prst="rect">
            <a:avLst/>
          </a:prstGeom>
        </p:spPr>
        <p:txBody>
          <a:bodyPr vert="horz" lIns="45720" tIns="45720" rIns="4572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In the MISC pane, select the folder: </a:t>
            </a:r>
          </a:p>
          <a:p>
            <a:pPr marL="0" indent="0">
              <a:buNone/>
            </a:pPr>
            <a:r>
              <a:rPr lang="en-US" sz="4400" dirty="0"/>
              <a:t>“exercises”</a:t>
            </a:r>
          </a:p>
          <a:p>
            <a:pPr marL="0" indent="0">
              <a:buNone/>
            </a:pPr>
            <a:endParaRPr lang="en-US" sz="4400" dirty="0"/>
          </a:p>
          <a:p>
            <a:pPr marL="0" indent="0">
              <a:buNone/>
            </a:pPr>
            <a:r>
              <a:rPr lang="en-US" sz="4400" dirty="0"/>
              <a:t>Select the R Markdown file: </a:t>
            </a:r>
          </a:p>
          <a:p>
            <a:pPr marL="0" indent="0">
              <a:buNone/>
            </a:pPr>
            <a:r>
              <a:rPr lang="en-US" sz="4400" dirty="0">
                <a:solidFill>
                  <a:srgbClr val="0070C0"/>
                </a:solidFill>
                <a:latin typeface="Monaco" charset="0"/>
                <a:ea typeface="Monaco" charset="0"/>
                <a:cs typeface="Monaco" charset="0"/>
              </a:rPr>
              <a:t>“02 - Importing and Exploring </a:t>
            </a:r>
            <a:r>
              <a:rPr lang="en-US" sz="4400" dirty="0" err="1">
                <a:solidFill>
                  <a:srgbClr val="0070C0"/>
                </a:solidFill>
                <a:latin typeface="Monaco" charset="0"/>
                <a:ea typeface="Monaco" charset="0"/>
                <a:cs typeface="Monaco" charset="0"/>
              </a:rPr>
              <a:t>Data.Rmd</a:t>
            </a:r>
            <a:r>
              <a:rPr lang="en-US" sz="4400" dirty="0">
                <a:solidFill>
                  <a:srgbClr val="0070C0"/>
                </a:solidFill>
                <a:latin typeface="Monaco" charset="0"/>
                <a:ea typeface="Monaco" charset="0"/>
                <a:cs typeface="Monaco" charset="0"/>
              </a:rPr>
              <a:t>”</a:t>
            </a:r>
            <a:endParaRPr lang="en-US" sz="4400" dirty="0"/>
          </a:p>
          <a:p>
            <a:pPr marL="0" indent="0">
              <a:buFont typeface="Tw Cen MT" panose="020B0602020104020603" pitchFamily="34" charset="0"/>
              <a:buNone/>
            </a:pPr>
            <a:endParaRPr lang="en-US" sz="4400" dirty="0"/>
          </a:p>
          <a:p>
            <a:pPr marL="0" indent="0">
              <a:buFont typeface="Tw Cen MT" panose="020B0602020104020603" pitchFamily="34" charset="0"/>
              <a:buNone/>
            </a:pPr>
            <a:r>
              <a:rPr lang="en-US" sz="4400" dirty="0"/>
              <a:t>In the Editor pane, follow the instructions to complete the exercise.</a:t>
            </a:r>
          </a:p>
        </p:txBody>
      </p:sp>
    </p:spTree>
    <p:extLst>
      <p:ext uri="{BB962C8B-B14F-4D97-AF65-F5344CB8AC3E}">
        <p14:creationId xmlns:p14="http://schemas.microsoft.com/office/powerpoint/2010/main" val="3929708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2967788"/>
            <a:ext cx="11309213" cy="3314117"/>
          </a:xfrm>
        </p:spPr>
        <p:txBody>
          <a:bodyPr>
            <a:normAutofit lnSpcReduction="10000"/>
          </a:bodyPr>
          <a:lstStyle/>
          <a:p>
            <a:pPr marL="0" indent="0">
              <a:buNone/>
            </a:pPr>
            <a:r>
              <a:rPr lang="en-US" sz="3200" b="1" dirty="0"/>
              <a:t>Packages</a:t>
            </a:r>
            <a:r>
              <a:rPr lang="en-US" sz="3200" dirty="0"/>
              <a:t> extend the functionality of R.  They need to be installed once per computer and loaded each session.</a:t>
            </a:r>
          </a:p>
          <a:p>
            <a:pPr marL="0" indent="0">
              <a:buNone/>
            </a:pPr>
            <a:r>
              <a:rPr lang="en-US" sz="3200" b="1" dirty="0"/>
              <a:t>Functions</a:t>
            </a:r>
            <a:r>
              <a:rPr lang="en-US" sz="3200" dirty="0"/>
              <a:t> do stuff.  They accept </a:t>
            </a:r>
            <a:r>
              <a:rPr lang="en-US" sz="3200" b="1" dirty="0"/>
              <a:t>Arguments</a:t>
            </a:r>
            <a:r>
              <a:rPr lang="en-US" sz="3200" dirty="0"/>
              <a:t> to define parameters.  We can store the output of functions in </a:t>
            </a:r>
            <a:r>
              <a:rPr lang="en-US" sz="3200" b="1" dirty="0"/>
              <a:t>Objects</a:t>
            </a:r>
            <a:r>
              <a:rPr lang="en-US" sz="3200" dirty="0"/>
              <a:t> using the assignment operator ( &lt;- ).</a:t>
            </a:r>
          </a:p>
          <a:p>
            <a:pPr marL="0" indent="0">
              <a:buNone/>
            </a:pPr>
            <a:r>
              <a:rPr lang="en-US" sz="3200" b="1" dirty="0"/>
              <a:t>Importing Data</a:t>
            </a:r>
            <a:r>
              <a:rPr lang="en-US" sz="3200" dirty="0"/>
              <a:t> is the first step data analysis pipeline.  </a:t>
            </a:r>
            <a:r>
              <a:rPr lang="en-US" sz="3200" dirty="0" err="1"/>
              <a:t>read_csv</a:t>
            </a:r>
            <a:r>
              <a:rPr lang="en-US" sz="3200" dirty="0"/>
              <a:t>() is a function from the </a:t>
            </a:r>
            <a:r>
              <a:rPr lang="en-US" sz="3200" dirty="0" err="1"/>
              <a:t>tidyverse</a:t>
            </a:r>
            <a:r>
              <a:rPr lang="en-US" sz="3200" dirty="0"/>
              <a:t> that we can use for importing data.</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265385"/>
            <a:ext cx="1576901" cy="1894262"/>
            <a:chOff x="188664" y="1221165"/>
            <a:chExt cx="4380126" cy="5261654"/>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1361314"/>
            <a:ext cx="1414849" cy="1976920"/>
            <a:chOff x="4118667" y="1185070"/>
            <a:chExt cx="3930000" cy="5491253"/>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1310326"/>
            <a:ext cx="1491652" cy="1907798"/>
            <a:chOff x="7860000" y="1221165"/>
            <a:chExt cx="4143333" cy="5299253"/>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2489716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09800" y="344475"/>
            <a:ext cx="7772400" cy="6169049"/>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3"/>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407308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Lesson Goals</a:t>
            </a:r>
          </a:p>
          <a:p>
            <a:pPr marL="514350" indent="-514350">
              <a:buAutoNum type="arabicPeriod"/>
            </a:pPr>
            <a:r>
              <a:rPr lang="en-US" sz="3200" dirty="0"/>
              <a:t>Learn some fundamental of coding</a:t>
            </a:r>
          </a:p>
          <a:p>
            <a:endParaRPr lang="en-US" sz="3200" dirty="0"/>
          </a:p>
          <a:p>
            <a:r>
              <a:rPr lang="en-US" sz="4000" dirty="0"/>
              <a:t>Lesson Objectives</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Install and load packages</a:t>
            </a:r>
          </a:p>
          <a:p>
            <a:pPr marL="514350" indent="-514350">
              <a:buAutoNum type="arabicPeriod"/>
            </a:pPr>
            <a:r>
              <a:rPr lang="en-US" sz="3200" dirty="0"/>
              <a:t>Import data into R</a:t>
            </a:r>
          </a:p>
          <a:p>
            <a:pPr marL="514350" indent="-514350">
              <a:buAutoNum type="arabicPeriod"/>
            </a:pPr>
            <a:r>
              <a:rPr lang="en-US" sz="3200" dirty="0"/>
              <a:t>Interact with a </a:t>
            </a:r>
            <a:r>
              <a:rPr lang="en-US" sz="3200" dirty="0" err="1"/>
              <a:t>dataframe</a:t>
            </a:r>
            <a:endParaRPr lang="en-US" sz="3200" dirty="0"/>
          </a:p>
        </p:txBody>
      </p:sp>
      <p:sp>
        <p:nvSpPr>
          <p:cNvPr id="3" name="Slide Number Placeholder 2">
            <a:extLst>
              <a:ext uri="{FF2B5EF4-FFF2-40B4-BE49-F238E27FC236}">
                <a16:creationId xmlns:a16="http://schemas.microsoft.com/office/drawing/2014/main" id="{94BD30C1-D215-0540-8FC0-FBC5B6F2D090}"/>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296003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889655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5999" y="2615609"/>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7" y="2785730"/>
            <a:ext cx="5212028" cy="1815882"/>
          </a:xfrm>
          <a:prstGeom prst="rect">
            <a:avLst/>
          </a:prstGeom>
          <a:noFill/>
        </p:spPr>
        <p:txBody>
          <a:bodyPr wrap="square" rtlCol="0">
            <a:spAutoFit/>
          </a:bodyPr>
          <a:lstStyle/>
          <a:p>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python</a:t>
            </a:r>
            <a:r>
              <a:rPr lang="en-US" sz="2800" dirty="0">
                <a:latin typeface="Monaco" charset="0"/>
                <a:ea typeface="Monaco" charset="0"/>
                <a:cs typeface="Monaco" charset="0"/>
              </a:rPr>
              <a:t>}</a:t>
            </a:r>
          </a:p>
          <a:p>
            <a:r>
              <a:rPr lang="en-US" sz="2800" dirty="0">
                <a:solidFill>
                  <a:srgbClr val="0070C0"/>
                </a:solidFill>
                <a:latin typeface="Monaco" charset="0"/>
                <a:ea typeface="Monaco" charset="0"/>
                <a:cs typeface="Monaco" charset="0"/>
              </a:rPr>
              <a:t>import </a:t>
            </a:r>
            <a:r>
              <a:rPr lang="en-US" sz="2800" dirty="0">
                <a:latin typeface="Monaco" charset="0"/>
                <a:ea typeface="Monaco" charset="0"/>
                <a:cs typeface="Monaco" charset="0"/>
              </a:rPr>
              <a:t>pandas</a:t>
            </a:r>
          </a:p>
          <a:p>
            <a:r>
              <a:rPr lang="en-US" sz="2800" dirty="0" err="1">
                <a:latin typeface="Monaco" charset="0"/>
                <a:ea typeface="Monaco" charset="0"/>
                <a:cs typeface="Monaco" charset="0"/>
              </a:rPr>
              <a:t>covid_testing.info</a:t>
            </a:r>
            <a:r>
              <a:rPr lang="en-US" sz="2800" dirty="0">
                <a:latin typeface="Monaco" charset="0"/>
                <a:ea typeface="Monaco" charset="0"/>
                <a:cs typeface="Monaco" charset="0"/>
              </a:rPr>
              <a:t>()</a:t>
            </a:r>
          </a:p>
          <a:p>
            <a:r>
              <a:rPr lang="en-US" sz="2800" dirty="0">
                <a:latin typeface="Monaco" charset="0"/>
                <a:ea typeface="Monaco" charset="0"/>
                <a:cs typeface="Monaco" charset="0"/>
              </a:rPr>
              <a:t>```</a:t>
            </a:r>
          </a:p>
        </p:txBody>
      </p:sp>
    </p:spTree>
    <p:extLst>
      <p:ext uri="{BB962C8B-B14F-4D97-AF65-F5344CB8AC3E}">
        <p14:creationId xmlns:p14="http://schemas.microsoft.com/office/powerpoint/2010/main" val="1234886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88E91CA-7F34-D149-BDCF-E5D1857FB91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78000" y="3281201"/>
            <a:ext cx="3581400" cy="1675502"/>
          </a:xfrm>
          <a:prstGeom prst="rect">
            <a:avLst/>
          </a:prstGeom>
        </p:spPr>
      </p:pic>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grpSp>
        <p:nvGrpSpPr>
          <p:cNvPr id="9" name="Group 8">
            <a:extLst>
              <a:ext uri="{FF2B5EF4-FFF2-40B4-BE49-F238E27FC236}">
                <a16:creationId xmlns:a16="http://schemas.microsoft.com/office/drawing/2014/main" id="{AD741B97-808F-E94C-AC75-7056F05843D2}"/>
              </a:ext>
            </a:extLst>
          </p:cNvPr>
          <p:cNvGrpSpPr/>
          <p:nvPr/>
        </p:nvGrpSpPr>
        <p:grpSpPr>
          <a:xfrm>
            <a:off x="6260115" y="1767509"/>
            <a:ext cx="2922970" cy="1938992"/>
            <a:chOff x="4422679" y="2350827"/>
            <a:chExt cx="2922970" cy="1938992"/>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350827"/>
              <a:ext cx="2718018"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press play button to execute code</a:t>
              </a:r>
            </a:p>
            <a:p>
              <a:pPr algn="ctr"/>
              <a:endParaRPr lang="en-US" dirty="0">
                <a:solidFill>
                  <a:schemeClr val="bg1"/>
                </a:solidFill>
              </a:endParaRPr>
            </a:p>
          </p:txBody>
        </p:sp>
      </p:grpSp>
      <p:grpSp>
        <p:nvGrpSpPr>
          <p:cNvPr id="3" name="Group 2">
            <a:extLst>
              <a:ext uri="{FF2B5EF4-FFF2-40B4-BE49-F238E27FC236}">
                <a16:creationId xmlns:a16="http://schemas.microsoft.com/office/drawing/2014/main" id="{B3D426EA-281C-E346-80EB-B236DEDEC3C4}"/>
              </a:ext>
            </a:extLst>
          </p:cNvPr>
          <p:cNvGrpSpPr/>
          <p:nvPr/>
        </p:nvGrpSpPr>
        <p:grpSpPr>
          <a:xfrm>
            <a:off x="1778000" y="3281201"/>
            <a:ext cx="7314207" cy="3183607"/>
            <a:chOff x="1778000" y="3281201"/>
            <a:chExt cx="7314207" cy="3183607"/>
          </a:xfrm>
        </p:grpSpPr>
        <p:pic>
          <p:nvPicPr>
            <p:cNvPr id="10" name="Picture 9">
              <a:extLst>
                <a:ext uri="{FF2B5EF4-FFF2-40B4-BE49-F238E27FC236}">
                  <a16:creationId xmlns:a16="http://schemas.microsoft.com/office/drawing/2014/main" id="{31CFC6F8-CD81-D141-B5CD-DB173E8AE6B1}"/>
                </a:ext>
              </a:extLst>
            </p:cNvPr>
            <p:cNvPicPr>
              <a:picLocks noChangeAspect="1"/>
            </p:cNvPicPr>
            <p:nvPr/>
          </p:nvPicPr>
          <p:blipFill>
            <a:blip r:embed="rId4"/>
            <a:stretch>
              <a:fillRect/>
            </a:stretch>
          </p:blipFill>
          <p:spPr>
            <a:xfrm>
              <a:off x="1778000" y="3281201"/>
              <a:ext cx="3581400" cy="2336800"/>
            </a:xfrm>
            <a:prstGeom prst="rect">
              <a:avLst/>
            </a:prstGeom>
          </p:spPr>
        </p:pic>
        <p:sp>
          <p:nvSpPr>
            <p:cNvPr id="12" name="Rounded Rectangular Callout 11">
              <a:extLst>
                <a:ext uri="{FF2B5EF4-FFF2-40B4-BE49-F238E27FC236}">
                  <a16:creationId xmlns:a16="http://schemas.microsoft.com/office/drawing/2014/main" id="{8E3C99DE-0CEE-B24B-BA88-16E942190BA9}"/>
                </a:ext>
              </a:extLst>
            </p:cNvPr>
            <p:cNvSpPr/>
            <p:nvPr/>
          </p:nvSpPr>
          <p:spPr>
            <a:xfrm>
              <a:off x="6374189" y="5092523"/>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6374189" y="4956703"/>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here</a:t>
              </a:r>
            </a:p>
            <a:p>
              <a:pPr algn="ctr"/>
              <a:endParaRPr lang="en-US" dirty="0">
                <a:solidFill>
                  <a:schemeClr val="bg1"/>
                </a:solidFill>
              </a:endParaRPr>
            </a:p>
          </p:txBody>
        </p:sp>
      </p:grpSp>
      <p:pic>
        <p:nvPicPr>
          <p:cNvPr id="11" name="Picture 10">
            <a:extLst>
              <a:ext uri="{FF2B5EF4-FFF2-40B4-BE49-F238E27FC236}">
                <a16:creationId xmlns:a16="http://schemas.microsoft.com/office/drawing/2014/main" id="{6E5BCA9B-8309-4849-BE16-84434352A65D}"/>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527300" y="3948429"/>
            <a:ext cx="1727200" cy="520701"/>
          </a:xfrm>
          <a:prstGeom prst="rect">
            <a:avLst/>
          </a:prstGeom>
        </p:spPr>
      </p:pic>
    </p:spTree>
    <p:extLst>
      <p:ext uri="{BB962C8B-B14F-4D97-AF65-F5344CB8AC3E}">
        <p14:creationId xmlns:p14="http://schemas.microsoft.com/office/powerpoint/2010/main" val="199113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p:txBody>
      </p:sp>
      <p:grpSp>
        <p:nvGrpSpPr>
          <p:cNvPr id="9" name="Group 8">
            <a:extLst>
              <a:ext uri="{FF2B5EF4-FFF2-40B4-BE49-F238E27FC236}">
                <a16:creationId xmlns:a16="http://schemas.microsoft.com/office/drawing/2014/main" id="{35C887FB-8F35-DC44-95CD-5059EB25E786}"/>
              </a:ext>
            </a:extLst>
          </p:cNvPr>
          <p:cNvGrpSpPr/>
          <p:nvPr/>
        </p:nvGrpSpPr>
        <p:grpSpPr>
          <a:xfrm>
            <a:off x="6684578" y="5029434"/>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84579" y="3429000"/>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329807" y="3428997"/>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pic>
        <p:nvPicPr>
          <p:cNvPr id="20" name="Picture 19">
            <a:extLst>
              <a:ext uri="{FF2B5EF4-FFF2-40B4-BE49-F238E27FC236}">
                <a16:creationId xmlns:a16="http://schemas.microsoft.com/office/drawing/2014/main" id="{F79953C6-31C3-D24D-8A71-B851A05F4AC2}"/>
              </a:ext>
            </a:extLst>
          </p:cNvPr>
          <p:cNvPicPr>
            <a:picLocks noChangeAspect="1"/>
          </p:cNvPicPr>
          <p:nvPr/>
        </p:nvPicPr>
        <p:blipFill>
          <a:blip r:embed="rId3"/>
          <a:stretch>
            <a:fillRect/>
          </a:stretch>
        </p:blipFill>
        <p:spPr>
          <a:xfrm>
            <a:off x="1752600" y="3610647"/>
            <a:ext cx="3581400" cy="2336800"/>
          </a:xfrm>
          <a:prstGeom prst="rect">
            <a:avLst/>
          </a:prstGeom>
        </p:spPr>
      </p:pic>
    </p:spTree>
    <p:extLst>
      <p:ext uri="{BB962C8B-B14F-4D97-AF65-F5344CB8AC3E}">
        <p14:creationId xmlns:p14="http://schemas.microsoft.com/office/powerpoint/2010/main" val="3974756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AA344CEA-018E-F444-8E1A-EF25F2B56E4A}"/>
              </a:ext>
            </a:extLst>
          </p:cNvPr>
          <p:cNvPicPr>
            <a:picLocks noChangeAspect="1"/>
          </p:cNvPicPr>
          <p:nvPr/>
        </p:nvPicPr>
        <p:blipFill>
          <a:blip r:embed="rId3"/>
          <a:stretch>
            <a:fillRect/>
          </a:stretch>
        </p:blipFill>
        <p:spPr>
          <a:xfrm>
            <a:off x="1604264" y="4332024"/>
            <a:ext cx="8788400" cy="2413000"/>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container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655558" y="338905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37168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Tree>
    <p:extLst>
      <p:ext uri="{BB962C8B-B14F-4D97-AF65-F5344CB8AC3E}">
        <p14:creationId xmlns:p14="http://schemas.microsoft.com/office/powerpoint/2010/main" val="1720053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19293</TotalTime>
  <Words>3070</Words>
  <Application>Microsoft Macintosh PowerPoint</Application>
  <PresentationFormat>Widescreen</PresentationFormat>
  <Paragraphs>334</Paragraphs>
  <Slides>31</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Monaco</vt:lpstr>
      <vt:lpstr>Tw Cen MT</vt:lpstr>
      <vt:lpstr>Tw Cen MT Condensed</vt:lpstr>
      <vt:lpstr>Wingdings 3</vt:lpstr>
      <vt:lpstr>Integral</vt:lpstr>
      <vt:lpstr>Coding Basics and Importing Data</vt:lpstr>
      <vt:lpstr>PowerPoint Presentation</vt:lpstr>
      <vt:lpstr>PowerPoint Presentation</vt:lpstr>
      <vt:lpstr>The Basics of Coding </vt:lpstr>
      <vt:lpstr>The Basics of Coding:  Calculation</vt:lpstr>
      <vt:lpstr>The Basics of Coding:  Functions</vt:lpstr>
      <vt:lpstr>Putting Functions to Work</vt:lpstr>
      <vt:lpstr>The Basics of Coding:  Objects</vt:lpstr>
      <vt:lpstr>Checking the contents of an object</vt:lpstr>
      <vt:lpstr>Bending objects to your will</vt:lpstr>
      <vt:lpstr>Your Turn #1 </vt:lpstr>
      <vt:lpstr>Importing Data</vt:lpstr>
      <vt:lpstr>PowerPoint Presentation</vt:lpstr>
      <vt:lpstr>PowerPoint Presentation</vt:lpstr>
      <vt:lpstr>PowerPoint Presentation</vt:lpstr>
      <vt:lpstr>PowerPoint Presentation</vt:lpstr>
      <vt:lpstr>Dataframes:  Beyond the Vector</vt:lpstr>
      <vt:lpstr>PowerPoint Presentation</vt:lpstr>
      <vt:lpstr>PowerPoint Presentation</vt:lpstr>
      <vt:lpstr>PowerPoint Presentation</vt:lpstr>
      <vt:lpstr>PowerPoint Presentation</vt:lpstr>
      <vt:lpstr>PowerPoint Presentation</vt:lpstr>
      <vt:lpstr>PowerPoint Presentation</vt:lpstr>
      <vt:lpstr>Your Turn #2</vt:lpstr>
      <vt:lpstr>PowerPoint Presentation</vt:lpstr>
      <vt:lpstr>What else?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Rudolf, Joseph</cp:lastModifiedBy>
  <cp:revision>645</cp:revision>
  <cp:lastPrinted>2019-02-19T22:36:37Z</cp:lastPrinted>
  <dcterms:created xsi:type="dcterms:W3CDTF">2018-02-01T22:00:01Z</dcterms:created>
  <dcterms:modified xsi:type="dcterms:W3CDTF">2021-09-19T16:24:33Z</dcterms:modified>
</cp:coreProperties>
</file>